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3"/>
  </p:notesMasterIdLst>
  <p:handoutMasterIdLst>
    <p:handoutMasterId r:id="rId34"/>
  </p:handoutMasterIdLst>
  <p:sldIdLst>
    <p:sldId id="269" r:id="rId2"/>
    <p:sldId id="394" r:id="rId3"/>
    <p:sldId id="395" r:id="rId4"/>
    <p:sldId id="423" r:id="rId5"/>
    <p:sldId id="290" r:id="rId6"/>
    <p:sldId id="400" r:id="rId7"/>
    <p:sldId id="399" r:id="rId8"/>
    <p:sldId id="401" r:id="rId9"/>
    <p:sldId id="403" r:id="rId10"/>
    <p:sldId id="404" r:id="rId11"/>
    <p:sldId id="405" r:id="rId12"/>
    <p:sldId id="397" r:id="rId13"/>
    <p:sldId id="406" r:id="rId14"/>
    <p:sldId id="407" r:id="rId15"/>
    <p:sldId id="408" r:id="rId16"/>
    <p:sldId id="39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293" r:id="rId32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Presentation Template" id="{CF60FCE6-C997-744A-B01D-C00D3BEBC38A}">
          <p14:sldIdLst>
            <p14:sldId id="269"/>
            <p14:sldId id="394"/>
            <p14:sldId id="395"/>
            <p14:sldId id="423"/>
            <p14:sldId id="290"/>
            <p14:sldId id="400"/>
            <p14:sldId id="399"/>
            <p14:sldId id="401"/>
            <p14:sldId id="403"/>
            <p14:sldId id="404"/>
            <p14:sldId id="405"/>
            <p14:sldId id="397"/>
            <p14:sldId id="406"/>
            <p14:sldId id="407"/>
            <p14:sldId id="408"/>
            <p14:sldId id="39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2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5C"/>
    <a:srgbClr val="003C4D"/>
    <a:srgbClr val="4E748B"/>
    <a:srgbClr val="7C98AD"/>
    <a:srgbClr val="D0D9DE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3" autoAdjust="0"/>
    <p:restoredTop sz="99899" autoAdjust="0"/>
  </p:normalViewPr>
  <p:slideViewPr>
    <p:cSldViewPr snapToGrid="0">
      <p:cViewPr>
        <p:scale>
          <a:sx n="80" d="100"/>
          <a:sy n="80" d="100"/>
        </p:scale>
        <p:origin x="-968" y="-408"/>
      </p:cViewPr>
      <p:guideLst>
        <p:guide orient="horz" pos="3832"/>
        <p:guide orient="horz" pos="386"/>
        <p:guide orient="horz" pos="1024"/>
        <p:guide pos="220"/>
        <p:guide pos="7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er_Hero_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-5034" y="-1"/>
            <a:ext cx="12027552" cy="38084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7000">
                <a:srgbClr val="19325D"/>
              </a:gs>
              <a:gs pos="10000">
                <a:schemeClr val="bg1">
                  <a:alpha val="0"/>
                </a:schemeClr>
              </a:gs>
            </a:gsLst>
            <a:lin ang="11220000" scaled="0"/>
            <a:tileRect/>
          </a:gradFill>
          <a:ln>
            <a:noFill/>
          </a:ln>
        </p:spPr>
        <p:txBody>
          <a:bodyPr vert="horz" lIns="365760" tIns="0" rIns="5029200" bIns="155448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“Quote and/or section header placed here (Send image to back of transparent gradient)</a:t>
            </a:r>
            <a:endParaRPr lang="en-US" dirty="0"/>
          </a:p>
        </p:txBody>
      </p:sp>
      <p:pic>
        <p:nvPicPr>
          <p:cNvPr id="21" name="Picture 4" descr="C:\Users\andrew\Desktop\dryfgudf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80" t="37217" r="16207" b="9538"/>
          <a:stretch/>
        </p:blipFill>
        <p:spPr bwMode="auto">
          <a:xfrm>
            <a:off x="0" y="3279228"/>
            <a:ext cx="12196507" cy="357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-4186" y="3796867"/>
            <a:ext cx="12193011" cy="306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alesforce Sans"/>
            </a:endParaRP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48819" y="4719145"/>
            <a:ext cx="11468082" cy="1472738"/>
          </a:xfrm>
          <a:extLst/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lang="en-US" sz="2000" spc="-20" dirty="0" smtClean="0"/>
            </a:lvl1pPr>
            <a:lvl2pPr marL="230188" indent="-222250">
              <a:defRPr lang="en-US" sz="1800" spc="-20" dirty="0" smtClean="0"/>
            </a:lvl2pPr>
            <a:lvl3pPr>
              <a:defRPr lang="en-US" sz="1600" spc="-20" dirty="0" smtClean="0"/>
            </a:lvl3pPr>
            <a:lvl4pPr>
              <a:defRPr lang="en-US" sz="1400" spc="-2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2250"/>
            <a:r>
              <a:rPr lang="en-US" dirty="0" smtClean="0"/>
              <a:t>Second level</a:t>
            </a:r>
          </a:p>
          <a:p>
            <a:pPr marL="630238" lvl="2" indent="-173038">
              <a:tabLst>
                <a:tab pos="692150" algn="l"/>
              </a:tabLst>
            </a:pPr>
            <a:r>
              <a:rPr lang="en-US" dirty="0" smtClean="0"/>
              <a:t>Third level</a:t>
            </a:r>
          </a:p>
          <a:p>
            <a:pPr marL="803275" lvl="3" indent="-173038"/>
            <a:r>
              <a:rPr lang="en-US" dirty="0" smtClean="0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46389" y="3655260"/>
            <a:ext cx="11474823" cy="85425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48819" y="2803713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60364" y="2183061"/>
            <a:ext cx="7684819" cy="319274"/>
          </a:xfrm>
        </p:spPr>
        <p:txBody>
          <a:bodyPr lIns="274320" tIns="0" rIns="0" bIns="0" anchor="b">
            <a:no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26" name="Footer Placeholder 1"/>
          <p:cNvSpPr>
            <a:spLocks noGrp="1"/>
          </p:cNvSpPr>
          <p:nvPr>
            <p:ph type="ftr" sz="quarter" idx="23"/>
          </p:nvPr>
        </p:nvSpPr>
        <p:spPr>
          <a:xfrm>
            <a:off x="333728" y="6270900"/>
            <a:ext cx="10736917" cy="428383"/>
          </a:xfrm>
        </p:spPr>
        <p:txBody>
          <a:bodyPr/>
          <a:lstStyle/>
          <a:p>
            <a:endParaRPr lang="en-US"/>
          </a:p>
        </p:txBody>
      </p:sp>
      <p:pic>
        <p:nvPicPr>
          <p:cNvPr id="29" name="Picture 2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55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53" Type="http://schemas.openxmlformats.org/officeDocument/2006/relationships/image" Target="../media/image1.png"/><Relationship Id="rId54" Type="http://schemas.openxmlformats.org/officeDocument/2006/relationships/image" Target="../media/image2.png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  <p:sldLayoutId id="2147483856" r:id="rId33"/>
    <p:sldLayoutId id="2147483857" r:id="rId34"/>
    <p:sldLayoutId id="2147483858" r:id="rId35"/>
    <p:sldLayoutId id="2147483859" r:id="rId36"/>
    <p:sldLayoutId id="2147483860" r:id="rId37"/>
    <p:sldLayoutId id="2147483861" r:id="rId38"/>
    <p:sldLayoutId id="2147483862" r:id="rId39"/>
    <p:sldLayoutId id="2147483863" r:id="rId40"/>
    <p:sldLayoutId id="2147483864" r:id="rId41"/>
    <p:sldLayoutId id="2147483865" r:id="rId42"/>
    <p:sldLayoutId id="2147483866" r:id="rId43"/>
    <p:sldLayoutId id="2147483867" r:id="rId44"/>
    <p:sldLayoutId id="2147483868" r:id="rId45"/>
    <p:sldLayoutId id="2147483869" r:id="rId46"/>
    <p:sldLayoutId id="2147483870" r:id="rId47"/>
    <p:sldLayoutId id="2147483871" r:id="rId48"/>
    <p:sldLayoutId id="2147483872" r:id="rId49"/>
    <p:sldLayoutId id="2147483873" r:id="rId50"/>
    <p:sldLayoutId id="2147483874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.electricimp.com/login" TargetMode="External"/><Relationship Id="rId4" Type="http://schemas.openxmlformats.org/officeDocument/2006/relationships/hyperlink" Target="https://itunes.apple.com/us/app/electric-imp/id547133856?mt=8" TargetMode="External"/><Relationship Id="rId5" Type="http://schemas.openxmlformats.org/officeDocument/2006/relationships/hyperlink" Target="https://play.google.com/store/apps/details?id=com.electricimp.electricimp&amp;hl=en" TargetMode="External"/><Relationship Id="rId6" Type="http://schemas.openxmlformats.org/officeDocument/2006/relationships/image" Target="../media/image16.png"/><Relationship Id="rId7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electricimp/Dreamforce2K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IoT Zone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Device Analytics and Predictive Maintenance with Electric </a:t>
            </a:r>
            <a:r>
              <a:rPr lang="en-US" dirty="0" smtClean="0"/>
              <a:t>Imp</a:t>
            </a:r>
          </a:p>
          <a:p>
            <a:r>
              <a:rPr lang="en-US" dirty="0" smtClean="0"/>
              <a:t>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electricimp</a:t>
            </a:r>
            <a:r>
              <a:rPr lang="en-US" dirty="0" smtClean="0"/>
              <a:t>/Dreamforce2K15)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Matt Haines</a:t>
            </a:r>
            <a:endParaRPr lang="en-US" dirty="0"/>
          </a:p>
          <a:p>
            <a:r>
              <a:rPr lang="en-US" dirty="0" smtClean="0"/>
              <a:t>Software Engineer</a:t>
            </a:r>
            <a:endParaRPr lang="en-US" dirty="0"/>
          </a:p>
          <a:p>
            <a:r>
              <a:rPr lang="en-US" dirty="0" err="1" smtClean="0"/>
              <a:t>matt@electricimp.com</a:t>
            </a:r>
            <a:endParaRPr lang="en-US" dirty="0"/>
          </a:p>
          <a:p>
            <a:r>
              <a:rPr lang="en-US" dirty="0" smtClean="0"/>
              <a:t>@_</a:t>
            </a:r>
            <a:r>
              <a:rPr lang="en-US" dirty="0" err="1" smtClean="0"/>
              <a:t>matthaines</a:t>
            </a: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932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Overview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1 – Agent Code Window</a:t>
            </a:r>
          </a:p>
          <a:p>
            <a:r>
              <a:rPr lang="en-US" dirty="0" smtClean="0"/>
              <a:t>2 – Device Code Window</a:t>
            </a:r>
          </a:p>
          <a:p>
            <a:r>
              <a:rPr lang="en-US" dirty="0" smtClean="0"/>
              <a:t>3 – Log Window</a:t>
            </a:r>
          </a:p>
          <a:p>
            <a:r>
              <a:rPr lang="en-US" dirty="0" smtClean="0"/>
              <a:t>4 – Build and Run</a:t>
            </a:r>
          </a:p>
          <a:p>
            <a:r>
              <a:rPr lang="en-US" dirty="0" smtClean="0"/>
              <a:t>5 – Agent URL</a:t>
            </a:r>
          </a:p>
          <a:p>
            <a:r>
              <a:rPr lang="en-US" dirty="0" smtClean="0"/>
              <a:t>6 – Device Settings Gear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18911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6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- Copy Device Code</a:t>
            </a:r>
          </a:p>
          <a:p>
            <a:pPr lvl="1"/>
            <a:r>
              <a:rPr lang="en-US" dirty="0" smtClean="0"/>
              <a:t>1-HelloWorld/</a:t>
            </a:r>
            <a:r>
              <a:rPr lang="en-US" dirty="0" err="1" smtClean="0"/>
              <a:t>hello.device.nut</a:t>
            </a:r>
            <a:endParaRPr lang="en-US" dirty="0" smtClean="0"/>
          </a:p>
          <a:p>
            <a:r>
              <a:rPr lang="en-US" dirty="0" smtClean="0"/>
              <a:t>- Copy Agent Code</a:t>
            </a:r>
          </a:p>
          <a:p>
            <a:pPr lvl="1"/>
            <a:r>
              <a:rPr lang="en-US" dirty="0" smtClean="0"/>
              <a:t>1-HelloWorld/</a:t>
            </a:r>
            <a:r>
              <a:rPr lang="en-US" dirty="0" err="1" smtClean="0"/>
              <a:t>hello.agent.nut</a:t>
            </a:r>
            <a:endParaRPr lang="en-US" dirty="0" smtClean="0"/>
          </a:p>
          <a:p>
            <a:r>
              <a:rPr lang="en-US" dirty="0" smtClean="0"/>
              <a:t>- Build and Run</a:t>
            </a:r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Notes:</a:t>
            </a:r>
          </a:p>
          <a:p>
            <a:r>
              <a:rPr lang="en-US" dirty="0" smtClean="0"/>
              <a:t>- server.log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Click the Device Settings gear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Select New Model</a:t>
            </a:r>
          </a:p>
          <a:p>
            <a:r>
              <a:rPr lang="en-US" dirty="0" smtClean="0"/>
              <a:t>- Enter a new Model Name</a:t>
            </a:r>
          </a:p>
          <a:p>
            <a:r>
              <a:rPr lang="en-US" dirty="0" smtClean="0"/>
              <a:t>- Click "Save Changes"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3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/ Device Communication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/>
              <a:t>- Copy Device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2-ReadAccel/</a:t>
            </a:r>
            <a:r>
              <a:rPr lang="en-US" dirty="0" err="1" smtClean="0"/>
              <a:t>read.device.nut</a:t>
            </a:r>
            <a:endParaRPr lang="en-US" dirty="0"/>
          </a:p>
          <a:p>
            <a:r>
              <a:rPr lang="en-US" dirty="0"/>
              <a:t>- Copy Agent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2-ReadAccel/</a:t>
            </a:r>
            <a:r>
              <a:rPr lang="en-US" dirty="0" err="1" smtClean="0"/>
              <a:t>read.agent.nut</a:t>
            </a:r>
            <a:endParaRPr lang="en-US" dirty="0"/>
          </a:p>
          <a:p>
            <a:r>
              <a:rPr lang="en-US" dirty="0"/>
              <a:t>- Build and Run</a:t>
            </a:r>
          </a:p>
          <a:p>
            <a:endParaRPr lang="en-US" dirty="0"/>
          </a:p>
          <a:p>
            <a:r>
              <a:rPr lang="en-US" u="sng" dirty="0"/>
              <a:t>Notes</a:t>
            </a:r>
            <a:r>
              <a:rPr lang="en-US" u="sng" dirty="0" smtClean="0"/>
              <a:t>:</a:t>
            </a:r>
          </a:p>
          <a:p>
            <a:r>
              <a:rPr lang="en-US" dirty="0" smtClean="0"/>
              <a:t>- #require</a:t>
            </a:r>
          </a:p>
          <a:p>
            <a:r>
              <a:rPr lang="en-US" dirty="0" smtClean="0"/>
              <a:t>- imp.wakeup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agent.send</a:t>
            </a:r>
            <a:r>
              <a:rPr lang="en-US" dirty="0" smtClean="0"/>
              <a:t> / </a:t>
            </a:r>
            <a:r>
              <a:rPr lang="en-US" dirty="0" err="1" smtClean="0"/>
              <a:t>device.on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3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Integrating with Salesforce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Custom Object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Log into your Salesforce Developer Account</a:t>
            </a:r>
          </a:p>
          <a:p>
            <a:r>
              <a:rPr lang="en-US" dirty="0" smtClean="0"/>
              <a:t>- Click Setup (top right corner)</a:t>
            </a:r>
          </a:p>
          <a:p>
            <a:r>
              <a:rPr lang="en-US" dirty="0" smtClean="0"/>
              <a:t>- Open the Schema Builder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2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89" y="1587500"/>
            <a:ext cx="3755052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Create a new custom object with the following attributes</a:t>
            </a:r>
          </a:p>
          <a:p>
            <a:r>
              <a:rPr lang="en-US" dirty="0" smtClean="0"/>
              <a:t>- Click "Save"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89" y="2269656"/>
            <a:ext cx="3755052" cy="297051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Add three Number(4,4) fields</a:t>
            </a:r>
          </a:p>
          <a:p>
            <a:pPr lvl="1"/>
            <a:r>
              <a:rPr lang="en-US" dirty="0" err="1" smtClean="0"/>
              <a:t>accel_x</a:t>
            </a:r>
            <a:endParaRPr lang="en-US" dirty="0" smtClean="0"/>
          </a:p>
          <a:p>
            <a:pPr lvl="1"/>
            <a:r>
              <a:rPr lang="en-US" dirty="0" err="1" smtClean="0"/>
              <a:t>accel_y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accel_z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5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lvl="1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/>
              <a:t>The Electric Imp platform integrates secure connectivity quickly, easily, and seamlessly.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Imp</a:t>
            </a:r>
            <a:endParaRPr lang="en-US" dirty="0"/>
          </a:p>
        </p:txBody>
      </p:sp>
      <p:pic>
        <p:nvPicPr>
          <p:cNvPr id="8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1050567" y="2969345"/>
            <a:ext cx="10098163" cy="2852518"/>
            <a:chOff x="-765505" y="3920427"/>
            <a:chExt cx="10823905" cy="3057525"/>
          </a:xfrm>
        </p:grpSpPr>
        <p:pic>
          <p:nvPicPr>
            <p:cNvPr id="26" name="Picture 13" descr="http://www.clker.com/cliparts/9/f/X/3/W/X/black-wifi-icon-hi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291" y="4241965"/>
              <a:ext cx="395531" cy="32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2" r="64658"/>
            <a:stretch/>
          </p:blipFill>
          <p:spPr bwMode="auto">
            <a:xfrm>
              <a:off x="1329100" y="3920427"/>
              <a:ext cx="2254103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55" r="51567"/>
            <a:stretch/>
          </p:blipFill>
          <p:spPr bwMode="auto">
            <a:xfrm>
              <a:off x="3232317" y="3920427"/>
              <a:ext cx="1584251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07" r="1635"/>
            <a:stretch/>
          </p:blipFill>
          <p:spPr bwMode="auto">
            <a:xfrm>
              <a:off x="7899990" y="3920427"/>
              <a:ext cx="215841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2" r="35111"/>
            <a:stretch/>
          </p:blipFill>
          <p:spPr bwMode="auto">
            <a:xfrm>
              <a:off x="4508215" y="3920427"/>
              <a:ext cx="2041452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" r="82464"/>
            <a:stretch/>
          </p:blipFill>
          <p:spPr bwMode="auto">
            <a:xfrm>
              <a:off x="-765505" y="3920427"/>
              <a:ext cx="2349795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3" r="19122"/>
            <a:stretch/>
          </p:blipFill>
          <p:spPr bwMode="auto">
            <a:xfrm>
              <a:off x="6326381" y="3920427"/>
              <a:ext cx="1892596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8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2" y="2269656"/>
            <a:ext cx="3652486" cy="297051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Add a text field</a:t>
            </a:r>
          </a:p>
          <a:p>
            <a:pPr lvl="1"/>
            <a:r>
              <a:rPr lang="en-US" dirty="0" err="1" smtClean="0"/>
              <a:t>DeviceId</a:t>
            </a:r>
            <a:endParaRPr lang="en-US" dirty="0" smtClean="0"/>
          </a:p>
          <a:p>
            <a:r>
              <a:rPr lang="en-US" dirty="0" smtClean="0"/>
              <a:t>- Ensure the following is set:</a:t>
            </a:r>
          </a:p>
          <a:p>
            <a:pPr lvl="1"/>
            <a:r>
              <a:rPr lang="en-US" dirty="0" smtClean="0"/>
              <a:t>Length: 32</a:t>
            </a:r>
          </a:p>
          <a:p>
            <a:pPr lvl="1"/>
            <a:r>
              <a:rPr lang="en-US" dirty="0" smtClean="0"/>
              <a:t>Require: Yes</a:t>
            </a:r>
          </a:p>
          <a:p>
            <a:pPr lvl="1"/>
            <a:r>
              <a:rPr lang="en-US" dirty="0" smtClean="0"/>
              <a:t>Unique: Yes</a:t>
            </a:r>
          </a:p>
          <a:p>
            <a:pPr lvl="1"/>
            <a:r>
              <a:rPr lang="en-US" dirty="0" smtClean="0"/>
              <a:t>Is Case Sensitive: (case sensitive)</a:t>
            </a:r>
          </a:p>
          <a:p>
            <a:pPr lvl="1"/>
            <a:r>
              <a:rPr lang="en-US" dirty="0" smtClean="0"/>
              <a:t>External ID: Yes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1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13" y="2269656"/>
            <a:ext cx="3260603" cy="297051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Your custom object should look like following:</a:t>
            </a:r>
          </a:p>
          <a:p>
            <a:r>
              <a:rPr lang="en-US" dirty="0"/>
              <a:t>- </a:t>
            </a:r>
            <a:r>
              <a:rPr lang="en-US" dirty="0" err="1"/>
              <a:t>accel_x</a:t>
            </a:r>
            <a:r>
              <a:rPr lang="en-US" dirty="0"/>
              <a:t>: Number(4,4)</a:t>
            </a:r>
          </a:p>
          <a:p>
            <a:r>
              <a:rPr lang="en-US" dirty="0"/>
              <a:t>- </a:t>
            </a:r>
            <a:r>
              <a:rPr lang="en-US" dirty="0" err="1"/>
              <a:t>accel_y</a:t>
            </a:r>
            <a:r>
              <a:rPr lang="en-US" dirty="0"/>
              <a:t>: Number(4,4)</a:t>
            </a:r>
          </a:p>
          <a:p>
            <a:r>
              <a:rPr lang="en-US" dirty="0"/>
              <a:t>- </a:t>
            </a:r>
            <a:r>
              <a:rPr lang="en-US" dirty="0" err="1"/>
              <a:t>accel_z</a:t>
            </a:r>
            <a:r>
              <a:rPr lang="en-US" dirty="0"/>
              <a:t>: Number(4,4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DeviceID</a:t>
            </a:r>
            <a:r>
              <a:rPr lang="en-US" dirty="0" smtClean="0"/>
              <a:t>: Text(32), External 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NOTE: Field names are case sensitive..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Connected App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Click Setup</a:t>
            </a:r>
          </a:p>
          <a:p>
            <a:r>
              <a:rPr lang="en-US" dirty="0" smtClean="0"/>
              <a:t>- Build -&gt; Create -&gt; Apps</a:t>
            </a:r>
          </a:p>
          <a:p>
            <a:r>
              <a:rPr lang="en-US" dirty="0" smtClean="0"/>
              <a:t>- Connected Apps -&gt; New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Connected App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Enter require information</a:t>
            </a:r>
          </a:p>
          <a:p>
            <a:r>
              <a:rPr lang="en-US" dirty="0" smtClean="0"/>
              <a:t>- Enable OAuth Settings</a:t>
            </a:r>
          </a:p>
          <a:p>
            <a:r>
              <a:rPr lang="en-US" dirty="0" smtClean="0"/>
              <a:t>- Add "Access and Manage your data (</a:t>
            </a:r>
            <a:r>
              <a:rPr lang="en-US" dirty="0" err="1" smtClean="0"/>
              <a:t>api</a:t>
            </a:r>
            <a:r>
              <a:rPr lang="en-US" dirty="0" smtClean="0"/>
              <a:t>)" to OAuth scope</a:t>
            </a:r>
          </a:p>
          <a:p>
            <a:endParaRPr lang="en-US" dirty="0"/>
          </a:p>
          <a:p>
            <a:r>
              <a:rPr lang="en-US" dirty="0" smtClean="0"/>
              <a:t>- Click "Save"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Connected App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Click "Revel Secret"</a:t>
            </a:r>
          </a:p>
          <a:p>
            <a:r>
              <a:rPr lang="en-US" dirty="0" smtClean="0"/>
              <a:t>- Copy the "Consumer Key"</a:t>
            </a:r>
          </a:p>
          <a:p>
            <a:r>
              <a:rPr lang="en-US" dirty="0" smtClean="0"/>
              <a:t>- Copy the "Consumer Secret"</a:t>
            </a:r>
          </a:p>
          <a:p>
            <a:endParaRPr lang="en-US" dirty="0"/>
          </a:p>
          <a:p>
            <a:r>
              <a:rPr lang="en-US" i="1" dirty="0" smtClean="0"/>
              <a:t>We'll be using these in the next step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4" y="1587500"/>
            <a:ext cx="6935721" cy="43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 descr="Screen Shot 2015-08-31 at 9.42.35 AM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" b="263"/>
          <a:stretch/>
        </p:blipFill>
        <p:spPr>
          <a:xfrm>
            <a:off x="338329" y="1587500"/>
            <a:ext cx="6948772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Open the IDE</a:t>
            </a:r>
          </a:p>
          <a:p>
            <a:r>
              <a:rPr lang="en-US" dirty="0" smtClean="0"/>
              <a:t>- Click the Device Settings Gear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75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/>
              <a:t>- Select New Model</a:t>
            </a:r>
          </a:p>
          <a:p>
            <a:r>
              <a:rPr lang="en-US" dirty="0"/>
              <a:t>- Enter a new Model Name</a:t>
            </a:r>
          </a:p>
          <a:p>
            <a:r>
              <a:rPr lang="en-US" dirty="0"/>
              <a:t>- Click "Save Changes"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your OAuth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875977" cy="4416552"/>
          </a:xfrm>
        </p:spPr>
        <p:txBody>
          <a:bodyPr/>
          <a:lstStyle/>
          <a:p>
            <a:r>
              <a:rPr lang="en-US" dirty="0" smtClean="0"/>
              <a:t>- Copy the Device Code</a:t>
            </a:r>
          </a:p>
          <a:p>
            <a:pPr lvl="1"/>
            <a:r>
              <a:rPr lang="en-US" dirty="0" smtClean="0"/>
              <a:t>3-Salesforce/</a:t>
            </a:r>
            <a:r>
              <a:rPr lang="en-US" dirty="0" err="1" smtClean="0"/>
              <a:t>salesforce.device.nut</a:t>
            </a:r>
            <a:endParaRPr lang="en-US" dirty="0" smtClean="0"/>
          </a:p>
          <a:p>
            <a:r>
              <a:rPr lang="en-US" dirty="0" smtClean="0"/>
              <a:t>- Copy the Agent Code</a:t>
            </a:r>
          </a:p>
          <a:p>
            <a:pPr lvl="1"/>
            <a:r>
              <a:rPr lang="en-US" dirty="0" smtClean="0"/>
              <a:t>3-Salesforce/</a:t>
            </a:r>
            <a:r>
              <a:rPr lang="en-US" dirty="0" err="1" smtClean="0"/>
              <a:t>salesforce.agent.nut</a:t>
            </a:r>
            <a:endParaRPr lang="en-US" dirty="0" smtClean="0"/>
          </a:p>
          <a:p>
            <a:r>
              <a:rPr lang="en-US" dirty="0" smtClean="0"/>
              <a:t>- Copy the Consumer Key to </a:t>
            </a:r>
            <a:r>
              <a:rPr lang="en-US" dirty="0" err="1" smtClean="0"/>
              <a:t>ln</a:t>
            </a:r>
            <a:r>
              <a:rPr lang="en-US" dirty="0" smtClean="0"/>
              <a:t> 7</a:t>
            </a:r>
          </a:p>
          <a:p>
            <a:r>
              <a:rPr lang="en-US" dirty="0" smtClean="0"/>
              <a:t>- Copy the Secret to </a:t>
            </a:r>
            <a:r>
              <a:rPr lang="en-US" dirty="0" err="1" smtClean="0"/>
              <a:t>ln</a:t>
            </a:r>
            <a:r>
              <a:rPr lang="en-US" dirty="0" smtClean="0"/>
              <a:t> 8</a:t>
            </a:r>
          </a:p>
          <a:p>
            <a:endParaRPr lang="en-US" dirty="0"/>
          </a:p>
          <a:p>
            <a:r>
              <a:rPr lang="en-US" u="sng" dirty="0" smtClean="0"/>
              <a:t>Notes:</a:t>
            </a:r>
          </a:p>
          <a:p>
            <a:r>
              <a:rPr lang="en-US" dirty="0" smtClean="0"/>
              <a:t>- Salesforce Library</a:t>
            </a:r>
          </a:p>
          <a:p>
            <a:r>
              <a:rPr lang="en-US" dirty="0" smtClean="0"/>
              <a:t>- Rocky Library &amp; HTTP Handlers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Authorize Your 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897425"/>
            <a:ext cx="6935724" cy="371497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smtClean="0"/>
              <a:t>Click on the Agent URL</a:t>
            </a:r>
          </a:p>
          <a:p>
            <a:r>
              <a:rPr lang="en-US" dirty="0" smtClean="0"/>
              <a:t>- Log into Salesforce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 smtClean="0"/>
              <a:t>agent.electricimp.com</a:t>
            </a:r>
            <a:r>
              <a:rPr lang="en-US" dirty="0" smtClean="0"/>
              <a:t>/:</a:t>
            </a:r>
            <a:r>
              <a:rPr lang="en-US" dirty="0" err="1" smtClean="0"/>
              <a:t>agentId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Logs (and Salesforce)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3188182"/>
            <a:ext cx="6935724" cy="113346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Device updates a record in Salesforce every 15 seconds</a:t>
            </a:r>
          </a:p>
          <a:p>
            <a:r>
              <a:rPr lang="en-US" dirty="0" smtClean="0"/>
              <a:t>- Device will open a case in Salesforce if it exceeds 1.5 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9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Electric Imp Connectivity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1107995"/>
          </a:xfrm>
        </p:spPr>
        <p:txBody>
          <a:bodyPr/>
          <a:lstStyle/>
          <a:p>
            <a:r>
              <a:rPr lang="en-US" dirty="0" smtClean="0"/>
              <a:t>Our platform cuts the upfront investment and speed up time to market by providing the core elements of connectivity – hardware, software, scalability, management tools, and continuous security maintenance.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01511" y="2455188"/>
            <a:ext cx="1472184" cy="1472184"/>
            <a:chOff x="5196849" y="2153288"/>
            <a:chExt cx="924084" cy="924084"/>
          </a:xfrm>
        </p:grpSpPr>
        <p:pic>
          <p:nvPicPr>
            <p:cNvPr id="15" name="Shape 933"/>
            <p:cNvPicPr preferRelativeResize="0"/>
            <p:nvPr/>
          </p:nvPicPr>
          <p:blipFill rotWithShape="1">
            <a:blip r:embed="rId2">
              <a:alphaModFix/>
            </a:blip>
            <a:srcRect l="7789" t="23175" r="5218" b="23153"/>
            <a:stretch/>
          </p:blipFill>
          <p:spPr>
            <a:xfrm>
              <a:off x="5196849" y="2153288"/>
              <a:ext cx="924084" cy="924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940"/>
            <p:cNvSpPr/>
            <p:nvPr/>
          </p:nvSpPr>
          <p:spPr>
            <a:xfrm>
              <a:off x="5215953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Shape 927"/>
          <p:cNvSpPr/>
          <p:nvPr/>
        </p:nvSpPr>
        <p:spPr>
          <a:xfrm>
            <a:off x="4223877" y="4188325"/>
            <a:ext cx="1809015" cy="1602674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Cloud</a:t>
            </a:r>
          </a:p>
          <a:p>
            <a:pPr algn="ctr">
              <a:buSzPct val="25000"/>
            </a:pP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Securely run server side code, agents, that provide HTTP(S) I/O and cloud-side processing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60209" y="2455188"/>
            <a:ext cx="1472184" cy="1472184"/>
            <a:chOff x="1991637" y="2149883"/>
            <a:chExt cx="927407" cy="930937"/>
          </a:xfrm>
        </p:grpSpPr>
        <p:pic>
          <p:nvPicPr>
            <p:cNvPr id="9" name="Shape 935"/>
            <p:cNvPicPr preferRelativeResize="0"/>
            <p:nvPr/>
          </p:nvPicPr>
          <p:blipFill rotWithShape="1">
            <a:blip r:embed="rId3">
              <a:alphaModFix/>
            </a:blip>
            <a:srcRect l="7557" t="23222" r="5132" b="22711"/>
            <a:stretch/>
          </p:blipFill>
          <p:spPr>
            <a:xfrm>
              <a:off x="1991637" y="2149883"/>
              <a:ext cx="927407" cy="930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938"/>
            <p:cNvSpPr/>
            <p:nvPr/>
          </p:nvSpPr>
          <p:spPr>
            <a:xfrm>
              <a:off x="2002919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Shape 928"/>
          <p:cNvSpPr/>
          <p:nvPr/>
        </p:nvSpPr>
        <p:spPr>
          <a:xfrm>
            <a:off x="2296681" y="4188325"/>
            <a:ext cx="1783461" cy="1343705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OS</a:t>
            </a:r>
          </a:p>
          <a:p>
            <a:pPr algn="ctr">
              <a:buSzPct val="25000"/>
            </a:pP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b="1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The software foundation for the imp's features and services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33147" y="2455188"/>
            <a:ext cx="1472184" cy="1472184"/>
            <a:chOff x="3590333" y="2153290"/>
            <a:chExt cx="924084" cy="924084"/>
          </a:xfrm>
        </p:grpSpPr>
        <p:pic>
          <p:nvPicPr>
            <p:cNvPr id="12" name="Shape 932"/>
            <p:cNvPicPr preferRelativeResize="0"/>
            <p:nvPr/>
          </p:nvPicPr>
          <p:blipFill rotWithShape="1">
            <a:blip r:embed="rId4">
              <a:alphaModFix/>
            </a:blip>
            <a:srcRect l="7834" t="23098" r="5176" b="23231"/>
            <a:stretch/>
          </p:blipFill>
          <p:spPr>
            <a:xfrm>
              <a:off x="3590333" y="2153290"/>
              <a:ext cx="924084" cy="924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Shape 939"/>
            <p:cNvSpPr/>
            <p:nvPr/>
          </p:nvSpPr>
          <p:spPr>
            <a:xfrm>
              <a:off x="3609435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Shape 929"/>
          <p:cNvSpPr/>
          <p:nvPr/>
        </p:nvSpPr>
        <p:spPr>
          <a:xfrm>
            <a:off x="6153954" y="4188325"/>
            <a:ext cx="1800857" cy="1356812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err="1" smtClean="0">
                <a:solidFill>
                  <a:schemeClr val="accent2"/>
                </a:solidFill>
                <a:latin typeface="Salesforce Sans"/>
              </a:rPr>
              <a:t>BlinkUp</a:t>
            </a:r>
            <a:r>
              <a:rPr lang="en-US" sz="1200" b="1" baseline="30000" dirty="0" err="1" smtClean="0">
                <a:solidFill>
                  <a:schemeClr val="accent2"/>
                </a:solidFill>
                <a:latin typeface="Salesforce Sans"/>
              </a:rPr>
              <a:t>TM</a:t>
            </a: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  </a:t>
            </a:r>
          </a:p>
          <a:p>
            <a:pPr algn="ctr">
              <a:buSzPct val="25000"/>
            </a:pPr>
            <a:endParaRPr lang="en-US" sz="1200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Patented setup lets customers connect products in seconds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267169" y="2455188"/>
            <a:ext cx="1472184" cy="1472184"/>
            <a:chOff x="6803367" y="2120378"/>
            <a:chExt cx="924084" cy="989926"/>
          </a:xfrm>
        </p:grpSpPr>
        <p:pic>
          <p:nvPicPr>
            <p:cNvPr id="18" name="Shape 936"/>
            <p:cNvPicPr preferRelativeResize="0"/>
            <p:nvPr/>
          </p:nvPicPr>
          <p:blipFill rotWithShape="1">
            <a:blip r:embed="rId5">
              <a:alphaModFix/>
            </a:blip>
            <a:srcRect l="7745" t="21183" r="5266" b="21322"/>
            <a:stretch/>
          </p:blipFill>
          <p:spPr>
            <a:xfrm>
              <a:off x="6803367" y="2120378"/>
              <a:ext cx="924084" cy="989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941"/>
            <p:cNvSpPr/>
            <p:nvPr/>
          </p:nvSpPr>
          <p:spPr>
            <a:xfrm>
              <a:off x="6812944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Shape 930"/>
          <p:cNvSpPr/>
          <p:nvPr/>
        </p:nvSpPr>
        <p:spPr>
          <a:xfrm>
            <a:off x="8082717" y="4188325"/>
            <a:ext cx="1808051" cy="1601820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Scalability</a:t>
            </a:r>
          </a:p>
          <a:p>
            <a:pPr algn="ctr">
              <a:buSzPct val="25000"/>
            </a:pPr>
            <a:endParaRPr lang="en-US" sz="1200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Push code any time, scale production, and gather insight on devices in the field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5853" y="2455188"/>
            <a:ext cx="1472184" cy="1472184"/>
            <a:chOff x="708482" y="2149883"/>
            <a:chExt cx="924084" cy="930937"/>
          </a:xfrm>
        </p:grpSpPr>
        <p:pic>
          <p:nvPicPr>
            <p:cNvPr id="6" name="Shape 934"/>
            <p:cNvPicPr preferRelativeResize="0"/>
            <p:nvPr/>
          </p:nvPicPr>
          <p:blipFill rotWithShape="1">
            <a:blip r:embed="rId6">
              <a:alphaModFix/>
            </a:blip>
            <a:srcRect l="7578" t="23097" r="5431" b="22837"/>
            <a:stretch/>
          </p:blipFill>
          <p:spPr>
            <a:xfrm>
              <a:off x="708482" y="2149883"/>
              <a:ext cx="924084" cy="930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937"/>
            <p:cNvSpPr/>
            <p:nvPr/>
          </p:nvSpPr>
          <p:spPr>
            <a:xfrm>
              <a:off x="722793" y="216721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Shape 931"/>
          <p:cNvSpPr/>
          <p:nvPr/>
        </p:nvSpPr>
        <p:spPr>
          <a:xfrm>
            <a:off x="349160" y="4188325"/>
            <a:ext cx="1809982" cy="1390655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Authorized Hardware</a:t>
            </a:r>
          </a:p>
          <a:p>
            <a:pPr algn="ctr">
              <a:buSzPct val="25000"/>
            </a:pPr>
            <a:endParaRPr lang="en-US" sz="1200" b="1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A powerful module containing WiFi and a processor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201640" y="2455188"/>
            <a:ext cx="1472184" cy="1472184"/>
            <a:chOff x="6622614" y="4230132"/>
            <a:chExt cx="924084" cy="924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22614" y="4230132"/>
              <a:ext cx="924084" cy="924084"/>
              <a:chOff x="6622614" y="4230132"/>
              <a:chExt cx="924084" cy="924084"/>
            </a:xfrm>
          </p:grpSpPr>
          <p:pic>
            <p:nvPicPr>
              <p:cNvPr id="26" name="Shape 932"/>
              <p:cNvPicPr preferRelativeResize="0"/>
              <p:nvPr/>
            </p:nvPicPr>
            <p:blipFill rotWithShape="1">
              <a:blip r:embed="rId4">
                <a:alphaModFix/>
              </a:blip>
              <a:srcRect l="7834" t="23098" r="5176" b="23231"/>
              <a:stretch/>
            </p:blipFill>
            <p:spPr>
              <a:xfrm>
                <a:off x="6622614" y="4230132"/>
                <a:ext cx="924084" cy="9240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6934483" y="4412233"/>
                <a:ext cx="336984" cy="552734"/>
                <a:chOff x="6934483" y="4412233"/>
                <a:chExt cx="336984" cy="552734"/>
              </a:xfrm>
            </p:grpSpPr>
            <p:pic>
              <p:nvPicPr>
                <p:cNvPr id="28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6934483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7171865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7089716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7021165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2" name="Flowchart: Delay 3"/>
            <p:cNvSpPr/>
            <p:nvPr/>
          </p:nvSpPr>
          <p:spPr>
            <a:xfrm rot="16200000">
              <a:off x="7003784" y="4469049"/>
              <a:ext cx="164152" cy="196570"/>
            </a:xfrm>
            <a:prstGeom prst="flowChartDelay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 Same Side Corner Rectangle 22"/>
            <p:cNvSpPr/>
            <p:nvPr/>
          </p:nvSpPr>
          <p:spPr>
            <a:xfrm flipV="1">
              <a:off x="6958388" y="4639542"/>
              <a:ext cx="254944" cy="221909"/>
            </a:xfrm>
            <a:prstGeom prst="round2SameRect">
              <a:avLst>
                <a:gd name="adj1" fmla="val 981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053856" y="4693701"/>
              <a:ext cx="64008" cy="6400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7057800" y="4749617"/>
              <a:ext cx="56121" cy="69074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Shape 930"/>
          <p:cNvSpPr/>
          <p:nvPr/>
        </p:nvSpPr>
        <p:spPr>
          <a:xfrm>
            <a:off x="10024224" y="4188325"/>
            <a:ext cx="1819297" cy="1685425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Security</a:t>
            </a:r>
            <a:endParaRPr lang="en-US" sz="1200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b="1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Security is integrated throughout the infrastructure from hardware to the cloud and continuously maintained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Shape 1671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Connector 50"/>
          <p:cNvCxnSpPr/>
          <p:nvPr userDrawn="1"/>
        </p:nvCxnSpPr>
        <p:spPr>
          <a:xfrm>
            <a:off x="0" y="6858000"/>
            <a:ext cx="12188952" cy="0"/>
          </a:xfrm>
          <a:prstGeom prst="line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4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We're collecting accelerometer data, and…</a:t>
            </a:r>
          </a:p>
          <a:p>
            <a:pPr lvl="1"/>
            <a:r>
              <a:rPr lang="en-US" dirty="0" smtClean="0"/>
              <a:t>We can collect any other kind of data:</a:t>
            </a:r>
          </a:p>
          <a:p>
            <a:pPr lvl="2"/>
            <a:r>
              <a:rPr lang="en-US" dirty="0" smtClean="0"/>
              <a:t>Other sensor information</a:t>
            </a:r>
          </a:p>
          <a:p>
            <a:pPr lvl="2"/>
            <a:r>
              <a:rPr lang="en-US" dirty="0" smtClean="0"/>
              <a:t>Debug ports (field retrofits), etc</a:t>
            </a:r>
          </a:p>
          <a:p>
            <a:pPr lvl="2"/>
            <a:endParaRPr lang="en-US" dirty="0"/>
          </a:p>
          <a:p>
            <a:r>
              <a:rPr lang="en-US" dirty="0" smtClean="0"/>
              <a:t>We are storing data in a custom object and creating cases, and…</a:t>
            </a:r>
          </a:p>
          <a:p>
            <a:pPr lvl="1"/>
            <a:r>
              <a:rPr lang="en-US" dirty="0" smtClean="0"/>
              <a:t>We can setup more complex custom objects and relationships</a:t>
            </a:r>
          </a:p>
          <a:p>
            <a:pPr lvl="1"/>
            <a:r>
              <a:rPr lang="en-US" dirty="0" smtClean="0"/>
              <a:t>We can setup custom workflows and analytics:</a:t>
            </a:r>
          </a:p>
          <a:p>
            <a:pPr lvl="2"/>
            <a:r>
              <a:rPr lang="en-US" dirty="0" smtClean="0"/>
              <a:t>Better customer service through predictive maintenance and more consistent touch points</a:t>
            </a:r>
          </a:p>
          <a:p>
            <a:pPr lvl="2"/>
            <a:r>
              <a:rPr lang="en-US" dirty="0"/>
              <a:t>Improved </a:t>
            </a:r>
            <a:r>
              <a:rPr lang="en-US" dirty="0" smtClean="0"/>
              <a:t>product / customer </a:t>
            </a:r>
            <a:r>
              <a:rPr lang="en-US" dirty="0"/>
              <a:t>experience through usage </a:t>
            </a:r>
            <a:r>
              <a:rPr lang="en-US" dirty="0" smtClean="0"/>
              <a:t>metrics</a:t>
            </a:r>
          </a:p>
          <a:p>
            <a:pPr lvl="2"/>
            <a:r>
              <a:rPr lang="en-US" dirty="0" smtClean="0"/>
              <a:t>More efficient service calls, truck rolls, etc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</a:t>
            </a:r>
            <a:endParaRPr lang="en-US" dirty="0"/>
          </a:p>
        </p:txBody>
      </p:sp>
      <p:pic>
        <p:nvPicPr>
          <p:cNvPr id="4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2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Placeholder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97" y="0"/>
            <a:ext cx="6108304" cy="381769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0" y="0"/>
            <a:ext cx="11573629" cy="3808413"/>
          </a:xfrm>
        </p:spPr>
        <p:txBody>
          <a:bodyPr/>
          <a:lstStyle/>
          <a:p>
            <a:r>
              <a:rPr lang="en-US" sz="2400" dirty="0" smtClean="0"/>
              <a:t>“Connectivity is valuable for businesses in terms of lowering costs and inspiring new services.”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348819" y="4719144"/>
            <a:ext cx="5684074" cy="1948355"/>
          </a:xfrm>
        </p:spPr>
        <p:txBody>
          <a:bodyPr/>
          <a:lstStyle/>
          <a:p>
            <a:r>
              <a:rPr lang="en-US" dirty="0" smtClean="0"/>
              <a:t>Improve Member Experience</a:t>
            </a:r>
          </a:p>
          <a:p>
            <a:r>
              <a:rPr lang="en-US" dirty="0" smtClean="0"/>
              <a:t>Reduce Downtime &amp; Optimize Performance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Cybex</a:t>
            </a:r>
            <a:r>
              <a:rPr lang="en-US" dirty="0" smtClean="0"/>
              <a:t> Care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Hugo Fiennes, CEO, Electric Imp</a:t>
            </a:r>
            <a:endParaRPr lang="en-US" dirty="0"/>
          </a:p>
        </p:txBody>
      </p:sp>
      <p:pic>
        <p:nvPicPr>
          <p:cNvPr id="5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6" y="2868216"/>
            <a:ext cx="2100263" cy="1050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95" y="3069607"/>
            <a:ext cx="1690199" cy="477940"/>
          </a:xfrm>
          <a:prstGeom prst="rect">
            <a:avLst/>
          </a:prstGeom>
        </p:spPr>
      </p:pic>
      <p:sp>
        <p:nvSpPr>
          <p:cNvPr id="42" name="Text Placeholder 1"/>
          <p:cNvSpPr txBox="1">
            <a:spLocks/>
          </p:cNvSpPr>
          <p:nvPr/>
        </p:nvSpPr>
        <p:spPr>
          <a:xfrm>
            <a:off x="6153087" y="4712794"/>
            <a:ext cx="5684074" cy="1948355"/>
          </a:xfrm>
          <a:prstGeom prst="rect">
            <a:avLst/>
          </a:prstGeom>
          <a:extLst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lang="en-US" sz="2000" kern="1200" spc="-2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0188" indent="-2222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-2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-2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400" kern="1200" spc="-2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4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Lower Cost of Ownership</a:t>
            </a:r>
          </a:p>
          <a:p>
            <a:r>
              <a:rPr lang="en-US" dirty="0" smtClean="0"/>
              <a:t>Streamline Maintenance &amp; Service</a:t>
            </a:r>
          </a:p>
        </p:txBody>
      </p:sp>
    </p:spTree>
    <p:extLst>
      <p:ext uri="{BB962C8B-B14F-4D97-AF65-F5344CB8AC3E}">
        <p14:creationId xmlns:p14="http://schemas.microsoft.com/office/powerpoint/2010/main" val="18827173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Grab the code and slides: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electricimp</a:t>
            </a:r>
            <a:r>
              <a:rPr lang="en-US" dirty="0">
                <a:hlinkClick r:id="rId2"/>
              </a:rPr>
              <a:t>/Dreamforce2K15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Create </a:t>
            </a:r>
            <a:r>
              <a:rPr lang="en-US" dirty="0"/>
              <a:t>an Electric Imp </a:t>
            </a:r>
            <a:r>
              <a:rPr lang="en-US" dirty="0" smtClean="0"/>
              <a:t>account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https://ide.electricimp.com/</a:t>
            </a:r>
            <a:r>
              <a:rPr lang="en-US" dirty="0" smtClean="0">
                <a:hlinkClick r:id="rId3"/>
              </a:rPr>
              <a:t>login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Download the Electric Imp </a:t>
            </a:r>
            <a:r>
              <a:rPr lang="en-US" dirty="0" smtClean="0"/>
              <a:t>app: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Apple App Store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Google Play </a:t>
            </a:r>
            <a:r>
              <a:rPr lang="en-US" dirty="0" smtClean="0">
                <a:hlinkClick r:id="rId5"/>
              </a:rPr>
              <a:t>Store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2000" dirty="0" smtClean="0"/>
              <a:t>Power your imp with the USB cable</a:t>
            </a:r>
            <a:endParaRPr lang="en-US" sz="2000" dirty="0"/>
          </a:p>
          <a:p>
            <a:r>
              <a:rPr lang="en-US" dirty="0" smtClean="0"/>
              <a:t>Sign into the Electric Imp app</a:t>
            </a:r>
          </a:p>
          <a:p>
            <a:pPr lvl="1"/>
            <a:r>
              <a:rPr lang="en-US" dirty="0" smtClean="0"/>
              <a:t>Choose "Other Network"</a:t>
            </a:r>
          </a:p>
          <a:p>
            <a:pPr lvl="2"/>
            <a:r>
              <a:rPr lang="en-US" dirty="0" smtClean="0"/>
              <a:t>Enter the WiFi credentials:</a:t>
            </a:r>
          </a:p>
          <a:p>
            <a:pPr lvl="3"/>
            <a:r>
              <a:rPr lang="en-US" b="1" dirty="0" smtClean="0"/>
              <a:t>Network:</a:t>
            </a:r>
            <a:r>
              <a:rPr lang="en-US" dirty="0" smtClean="0"/>
              <a:t> </a:t>
            </a:r>
            <a:r>
              <a:rPr lang="en-US" dirty="0" err="1" smtClean="0"/>
              <a:t>impdemo</a:t>
            </a:r>
            <a:endParaRPr lang="en-US" dirty="0" smtClean="0"/>
          </a:p>
          <a:p>
            <a:pPr lvl="3"/>
            <a:r>
              <a:rPr lang="en-US" b="1" dirty="0" smtClean="0"/>
              <a:t>Password:</a:t>
            </a:r>
            <a:r>
              <a:rPr lang="en-US" dirty="0" smtClean="0"/>
              <a:t> electric</a:t>
            </a:r>
          </a:p>
          <a:p>
            <a:pPr lvl="2"/>
            <a:r>
              <a:rPr lang="en-US" dirty="0" smtClean="0"/>
              <a:t>Click </a:t>
            </a:r>
            <a:r>
              <a:rPr lang="en-US" b="1" dirty="0" smtClean="0"/>
              <a:t>Send BlinkUp</a:t>
            </a:r>
            <a:endParaRPr lang="en-US" dirty="0" smtClean="0"/>
          </a:p>
          <a:p>
            <a:r>
              <a:rPr lang="en-US" dirty="0" smtClean="0"/>
              <a:t>Cover the imp and April with your phone until BlinkUp completes</a:t>
            </a:r>
          </a:p>
          <a:p>
            <a:endParaRPr lang="en-US" dirty="0" smtClean="0"/>
          </a:p>
          <a:p>
            <a:r>
              <a:rPr lang="en-US" dirty="0" smtClean="0"/>
              <a:t>Your device should now be blinking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  <a:r>
              <a:rPr lang="en-US" dirty="0" smtClean="0"/>
              <a:t> (online)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BlinkUp</a:t>
            </a:r>
            <a:r>
              <a:rPr lang="en-US" baseline="30000" dirty="0" err="1" smtClean="0"/>
              <a:t>TM</a:t>
            </a:r>
            <a:endParaRPr lang="en-US" baseline="30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052806" y="5739607"/>
            <a:ext cx="3895633" cy="785018"/>
            <a:chOff x="6379425" y="5509326"/>
            <a:chExt cx="4438366" cy="32984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230" y="5523629"/>
              <a:ext cx="4098757" cy="304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425" y="5509326"/>
              <a:ext cx="4438366" cy="3298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7171" y="673987"/>
            <a:ext cx="2769432" cy="52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 descr="IMG_06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41" y="1396999"/>
            <a:ext cx="2204531" cy="3921125"/>
          </a:xfrm>
          <a:prstGeom prst="rect">
            <a:avLst/>
          </a:prstGeom>
        </p:spPr>
      </p:pic>
      <p:pic>
        <p:nvPicPr>
          <p:cNvPr id="19" name="Shape 1671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09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 descr="Screen Shot 2015-08-31 at 9.42.35 AM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" b="263"/>
          <a:stretch/>
        </p:blipFill>
        <p:spPr>
          <a:xfrm>
            <a:off x="338329" y="1587500"/>
            <a:ext cx="6948772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Open the IDE</a:t>
            </a:r>
          </a:p>
          <a:p>
            <a:r>
              <a:rPr lang="en-US" dirty="0" smtClean="0"/>
              <a:t>- Find your unassigned device</a:t>
            </a:r>
          </a:p>
          <a:p>
            <a:r>
              <a:rPr lang="en-US" dirty="0" smtClean="0"/>
              <a:t>- Click the Device Settings Gear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67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- Select "New Model"</a:t>
            </a:r>
          </a:p>
          <a:p>
            <a:r>
              <a:rPr lang="en-US" dirty="0" smtClean="0"/>
              <a:t>- Enter a Model Name</a:t>
            </a:r>
          </a:p>
          <a:p>
            <a:r>
              <a:rPr lang="en-US" dirty="0" smtClean="0"/>
              <a:t>- Click "Save Changes"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Corporate PowerPoint Template - Official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17893</TotalTime>
  <Words>963</Words>
  <Application>Microsoft Macintosh PowerPoint</Application>
  <PresentationFormat>Custom</PresentationFormat>
  <Paragraphs>212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Salesforce Corporate PowerPoint Template - Official</vt:lpstr>
      <vt:lpstr>IoT Zone</vt:lpstr>
      <vt:lpstr>Electric Imp</vt:lpstr>
      <vt:lpstr>The Electric Imp Connectivity Platform</vt:lpstr>
      <vt:lpstr>Cybex Care</vt:lpstr>
      <vt:lpstr>Part 1</vt:lpstr>
      <vt:lpstr>Getting Started</vt:lpstr>
      <vt:lpstr>BlinkUpTM</vt:lpstr>
      <vt:lpstr>Create a New Model</vt:lpstr>
      <vt:lpstr>Create a New Model</vt:lpstr>
      <vt:lpstr>IDE Overview</vt:lpstr>
      <vt:lpstr>Hello World!</vt:lpstr>
      <vt:lpstr>Part 2</vt:lpstr>
      <vt:lpstr>Create a New Model</vt:lpstr>
      <vt:lpstr>Create a New Model</vt:lpstr>
      <vt:lpstr>Agent / Device Communication</vt:lpstr>
      <vt:lpstr>Part 3</vt:lpstr>
      <vt:lpstr>Create a Custom Object</vt:lpstr>
      <vt:lpstr>Create a Custom Object</vt:lpstr>
      <vt:lpstr>Create a Custom Object</vt:lpstr>
      <vt:lpstr>Create a Custom Object</vt:lpstr>
      <vt:lpstr>Create a Custom Object</vt:lpstr>
      <vt:lpstr>Create a Connected App</vt:lpstr>
      <vt:lpstr>Create a Connected App</vt:lpstr>
      <vt:lpstr>Create a Connected App</vt:lpstr>
      <vt:lpstr>Create a New Model</vt:lpstr>
      <vt:lpstr>Create a New Model</vt:lpstr>
      <vt:lpstr>Insert your OAuth Settings</vt:lpstr>
      <vt:lpstr>Authorize Your App</vt:lpstr>
      <vt:lpstr>Check the Logs (and Salesforce)</vt:lpstr>
      <vt:lpstr>What's Next</vt:lpstr>
      <vt:lpstr>PowerPoint Presentation</vt:lpstr>
    </vt:vector>
  </TitlesOfParts>
  <Company>Carol Hausmann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</dc:title>
  <dc:creator>Salesforce</dc:creator>
  <cp:lastModifiedBy>Matt Haines</cp:lastModifiedBy>
  <cp:revision>936</cp:revision>
  <cp:lastPrinted>2014-09-29T18:29:00Z</cp:lastPrinted>
  <dcterms:created xsi:type="dcterms:W3CDTF">2014-09-29T18:28:17Z</dcterms:created>
  <dcterms:modified xsi:type="dcterms:W3CDTF">2015-09-15T16:46:28Z</dcterms:modified>
</cp:coreProperties>
</file>